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58" r:id="rId5"/>
    <p:sldId id="276" r:id="rId6"/>
    <p:sldId id="278" r:id="rId7"/>
    <p:sldId id="259" r:id="rId8"/>
    <p:sldId id="260" r:id="rId9"/>
    <p:sldId id="261" r:id="rId10"/>
    <p:sldId id="262" r:id="rId11"/>
    <p:sldId id="264" r:id="rId12"/>
    <p:sldId id="263" r:id="rId13"/>
    <p:sldId id="265" r:id="rId14"/>
    <p:sldId id="266" r:id="rId15"/>
    <p:sldId id="267" r:id="rId16"/>
    <p:sldId id="268" r:id="rId17"/>
    <p:sldId id="270" r:id="rId18"/>
    <p:sldId id="280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EE80-6CF7-449E-9F0E-4C89E00766D5}" type="datetimeFigureOut">
              <a:rPr lang="en-US" smtClean="0"/>
              <a:pPr/>
              <a:t>9/4/2011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BD23-8FC6-4210-A5FB-DC967B991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EE80-6CF7-449E-9F0E-4C89E00766D5}" type="datetimeFigureOut">
              <a:rPr lang="en-US" smtClean="0"/>
              <a:pPr/>
              <a:t>9/4/2011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BD23-8FC6-4210-A5FB-DC967B991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EE80-6CF7-449E-9F0E-4C89E00766D5}" type="datetimeFigureOut">
              <a:rPr lang="en-US" smtClean="0"/>
              <a:pPr/>
              <a:t>9/4/2011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BD23-8FC6-4210-A5FB-DC967B991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EE80-6CF7-449E-9F0E-4C89E00766D5}" type="datetimeFigureOut">
              <a:rPr lang="en-US" smtClean="0"/>
              <a:pPr/>
              <a:t>9/4/2011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BD23-8FC6-4210-A5FB-DC967B991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EE80-6CF7-449E-9F0E-4C89E00766D5}" type="datetimeFigureOut">
              <a:rPr lang="en-US" smtClean="0"/>
              <a:pPr/>
              <a:t>9/4/2011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BD23-8FC6-4210-A5FB-DC967B991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EE80-6CF7-449E-9F0E-4C89E00766D5}" type="datetimeFigureOut">
              <a:rPr lang="en-US" smtClean="0"/>
              <a:pPr/>
              <a:t>9/4/2011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BD23-8FC6-4210-A5FB-DC967B991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EE80-6CF7-449E-9F0E-4C89E00766D5}" type="datetimeFigureOut">
              <a:rPr lang="en-US" smtClean="0"/>
              <a:pPr/>
              <a:t>9/4/2011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BD23-8FC6-4210-A5FB-DC967B991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EE80-6CF7-449E-9F0E-4C89E00766D5}" type="datetimeFigureOut">
              <a:rPr lang="en-US" smtClean="0"/>
              <a:pPr/>
              <a:t>9/4/2011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BD23-8FC6-4210-A5FB-DC967B991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EE80-6CF7-449E-9F0E-4C89E00766D5}" type="datetimeFigureOut">
              <a:rPr lang="en-US" smtClean="0"/>
              <a:pPr/>
              <a:t>9/4/2011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BD23-8FC6-4210-A5FB-DC967B991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EE80-6CF7-449E-9F0E-4C89E00766D5}" type="datetimeFigureOut">
              <a:rPr lang="en-US" smtClean="0"/>
              <a:pPr/>
              <a:t>9/4/2011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BD23-8FC6-4210-A5FB-DC967B991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EE80-6CF7-449E-9F0E-4C89E00766D5}" type="datetimeFigureOut">
              <a:rPr lang="en-US" smtClean="0"/>
              <a:pPr/>
              <a:t>9/4/2011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BD23-8FC6-4210-A5FB-DC967B991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4EE80-6CF7-449E-9F0E-4C89E00766D5}" type="datetimeFigureOut">
              <a:rPr lang="en-US" smtClean="0"/>
              <a:pPr/>
              <a:t>9/4/2011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5BD23-8FC6-4210-A5FB-DC967B991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obelprize.org/nobel_prizes/medicine/laureates/1978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DNA Restriction and mechanism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 and their evolutionary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1" dirty="0" err="1" smtClean="0"/>
              <a:t>Isoschizomers</a:t>
            </a:r>
            <a:r>
              <a:rPr lang="en-US" sz="2400" b="1" dirty="0" smtClean="0"/>
              <a:t>:</a:t>
            </a:r>
            <a:r>
              <a:rPr lang="en-US" sz="2400" dirty="0" smtClean="0"/>
              <a:t> </a:t>
            </a:r>
            <a:r>
              <a:rPr lang="en-US" sz="2400" dirty="0" err="1" smtClean="0"/>
              <a:t>Endonucleases</a:t>
            </a:r>
            <a:r>
              <a:rPr lang="en-US" sz="2400" dirty="0" smtClean="0"/>
              <a:t> from different bacterial species that recognize the same sequence and cut it at the same position, such as </a:t>
            </a:r>
            <a:r>
              <a:rPr lang="en-US" sz="2400" dirty="0" err="1" smtClean="0"/>
              <a:t>BsuRI</a:t>
            </a:r>
            <a:r>
              <a:rPr lang="en-US" sz="2400" dirty="0" smtClean="0"/>
              <a:t> and </a:t>
            </a:r>
            <a:r>
              <a:rPr lang="en-US" sz="2400" dirty="0" err="1" smtClean="0"/>
              <a:t>NgoPII</a:t>
            </a:r>
            <a:r>
              <a:rPr lang="en-US" sz="2400" dirty="0" smtClean="0"/>
              <a:t>, are very different.</a:t>
            </a:r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It can be concluded that </a:t>
            </a:r>
            <a:r>
              <a:rPr lang="en-US" sz="2400" dirty="0" err="1" smtClean="0"/>
              <a:t>endonucleases</a:t>
            </a:r>
            <a:r>
              <a:rPr lang="en-US" sz="2400" dirty="0" smtClean="0"/>
              <a:t> have not evolved from a single primitive precursor and have acquired different sequence specificities by mutating the TRD (target recognition domain). They must be of different evolutionary origin.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Methylation</a:t>
            </a:r>
            <a:r>
              <a:rPr lang="en-US" dirty="0" smtClean="0"/>
              <a:t> of nucleotides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1700" y="2853531"/>
            <a:ext cx="48006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Breakthrough in analysis of DNA </a:t>
            </a:r>
            <a:r>
              <a:rPr lang="en-US" sz="3200" b="1" dirty="0" err="1" smtClean="0"/>
              <a:t>methylation</a:t>
            </a:r>
            <a:endParaRPr lang="en-US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28800"/>
            <a:ext cx="6705600" cy="255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4687669"/>
            <a:ext cx="8458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5-methylcytosine was </a:t>
            </a:r>
            <a:r>
              <a:rPr lang="en-US" dirty="0" err="1" smtClean="0"/>
              <a:t>oxidised</a:t>
            </a:r>
            <a:r>
              <a:rPr lang="en-US" dirty="0" smtClean="0"/>
              <a:t> efficiently by a reaction mixture containing an osmium compound, while cytosine was </a:t>
            </a:r>
            <a:r>
              <a:rPr lang="en-US" dirty="0" err="1" smtClean="0"/>
              <a:t>oxidised</a:t>
            </a:r>
            <a:r>
              <a:rPr lang="en-US" dirty="0" smtClean="0"/>
              <a:t> only weakly.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5-Methylcytosine appears in genomic DNA and plays a key role in epigenetic events, which affect the control of gene expression and cell differentiation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0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A Okamoto, K </a:t>
            </a:r>
            <a:r>
              <a:rPr lang="en-US" sz="1200" dirty="0" err="1" smtClean="0"/>
              <a:t>Tainaka</a:t>
            </a:r>
            <a:r>
              <a:rPr lang="en-US" sz="1200" dirty="0" smtClean="0"/>
              <a:t> and T Kamei, </a:t>
            </a:r>
            <a:r>
              <a:rPr lang="en-US" sz="1200" i="1" dirty="0" smtClean="0"/>
              <a:t>Org. </a:t>
            </a:r>
            <a:r>
              <a:rPr lang="en-US" sz="1200" i="1" dirty="0" err="1" smtClean="0"/>
              <a:t>Biomol</a:t>
            </a:r>
            <a:r>
              <a:rPr lang="en-US" sz="1200" i="1" dirty="0" smtClean="0"/>
              <a:t>. Chem.</a:t>
            </a:r>
            <a:r>
              <a:rPr lang="en-US" sz="1200" dirty="0" smtClean="0"/>
              <a:t>, 2006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2083" r="42606"/>
          <a:stretch>
            <a:fillRect/>
          </a:stretch>
        </p:blipFill>
        <p:spPr bwMode="auto">
          <a:xfrm>
            <a:off x="1295400" y="0"/>
            <a:ext cx="7467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16200000">
            <a:off x="6719500" y="44335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http://www.mikeblaber.org/oldwine/bch5425/lect03/lect03.htm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 rot="16200000">
            <a:off x="-1379687" y="3244334"/>
            <a:ext cx="4195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Examples of different restriction enzymes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Autofit/>
          </a:bodyPr>
          <a:lstStyle/>
          <a:p>
            <a:r>
              <a:rPr lang="en-US" sz="2800" dirty="0" smtClean="0"/>
              <a:t>Examples of phage </a:t>
            </a:r>
            <a:r>
              <a:rPr lang="en-US" sz="2800" dirty="0" err="1" smtClean="0"/>
              <a:t>antirestriction</a:t>
            </a:r>
            <a:r>
              <a:rPr lang="en-US" sz="2800" dirty="0" smtClean="0"/>
              <a:t> mechanisms</a:t>
            </a:r>
            <a:endParaRPr lang="en-US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7021" y="880719"/>
            <a:ext cx="5434379" cy="574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RESTRICTION SYSTEMS SPECIFIC FOR MODIFIED DNA</a:t>
            </a:r>
            <a:br>
              <a:rPr lang="en-US" sz="2400" dirty="0" smtClean="0"/>
            </a:br>
            <a:r>
              <a:rPr lang="en-US" sz="2400" b="1" i="1" dirty="0" err="1" smtClean="0"/>
              <a:t>DpnI</a:t>
            </a:r>
            <a:r>
              <a:rPr lang="en-US" sz="2400" b="1" i="1" dirty="0" smtClean="0"/>
              <a:t> and </a:t>
            </a:r>
            <a:r>
              <a:rPr lang="en-US" sz="2400" b="1" i="1" dirty="0" err="1" smtClean="0"/>
              <a:t>DpnII</a:t>
            </a:r>
            <a:endParaRPr lang="en-US" sz="2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1" i="1" dirty="0" err="1" smtClean="0"/>
              <a:t>dpnI</a:t>
            </a:r>
            <a:r>
              <a:rPr lang="en-US" sz="2400" b="1" i="1" dirty="0" smtClean="0"/>
              <a:t>: </a:t>
            </a:r>
            <a:r>
              <a:rPr lang="en-US" sz="2400" dirty="0" smtClean="0"/>
              <a:t>The first restriction enzyme that was shown to require a </a:t>
            </a:r>
            <a:r>
              <a:rPr lang="en-US" sz="2400" dirty="0" err="1" smtClean="0"/>
              <a:t>methylated</a:t>
            </a:r>
            <a:r>
              <a:rPr lang="en-US" sz="2400" dirty="0" smtClean="0"/>
              <a:t> substrate was </a:t>
            </a:r>
            <a:r>
              <a:rPr lang="en-US" sz="2400" dirty="0" err="1" smtClean="0"/>
              <a:t>DpnI</a:t>
            </a:r>
            <a:r>
              <a:rPr lang="en-US" sz="2400" dirty="0" smtClean="0"/>
              <a:t> from </a:t>
            </a:r>
            <a:r>
              <a:rPr lang="en-US" sz="2400" i="1" dirty="0" smtClean="0"/>
              <a:t>Streptococcus </a:t>
            </a:r>
            <a:r>
              <a:rPr lang="en-US" sz="2400" i="1" dirty="0" err="1" smtClean="0"/>
              <a:t>pneumoniae</a:t>
            </a:r>
            <a:r>
              <a:rPr lang="en-US" sz="2400" dirty="0" smtClean="0"/>
              <a:t>, which cleaves the sequence GATC only if the A is </a:t>
            </a:r>
            <a:r>
              <a:rPr lang="en-US" sz="2400" dirty="0" err="1" smtClean="0"/>
              <a:t>methylated</a:t>
            </a:r>
            <a:r>
              <a:rPr lang="en-US" sz="2400" dirty="0" smtClean="0"/>
              <a:t>. 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b="1" i="1" dirty="0" err="1" smtClean="0"/>
              <a:t>dpnII</a:t>
            </a:r>
            <a:r>
              <a:rPr lang="en-US" sz="2400" b="1" i="1" dirty="0" smtClean="0"/>
              <a:t>: </a:t>
            </a:r>
            <a:r>
              <a:rPr lang="en-US" sz="2400" dirty="0" smtClean="0"/>
              <a:t>Other strains of S. </a:t>
            </a:r>
            <a:r>
              <a:rPr lang="en-US" sz="2400" dirty="0" err="1" smtClean="0"/>
              <a:t>pneumoniae</a:t>
            </a:r>
            <a:r>
              <a:rPr lang="en-US" sz="2400" dirty="0" smtClean="0"/>
              <a:t> have the complementary specificity and produce </a:t>
            </a:r>
            <a:r>
              <a:rPr lang="en-US" sz="2400" dirty="0" err="1" smtClean="0"/>
              <a:t>DpnII</a:t>
            </a:r>
            <a:r>
              <a:rPr lang="en-US" sz="2400" dirty="0" smtClean="0"/>
              <a:t>, which recognizes and cleaves the same sequence only if it is not </a:t>
            </a:r>
            <a:r>
              <a:rPr lang="en-US" sz="2400" dirty="0" err="1" smtClean="0"/>
              <a:t>methylated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38400"/>
            <a:ext cx="3276600" cy="11430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Evolutionary interactions between T-even phages and</a:t>
            </a:r>
            <a:br>
              <a:rPr lang="en-US" sz="2000" b="1" dirty="0" smtClean="0"/>
            </a:br>
            <a:r>
              <a:rPr lang="en-US" sz="2000" b="1" dirty="0" smtClean="0"/>
              <a:t>their hosts</a:t>
            </a:r>
            <a:endParaRPr lang="en-US" sz="20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4314"/>
            <a:ext cx="5302333" cy="681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037"/>
            <a:ext cx="8229600" cy="7159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Let me protect my self again..  </a:t>
            </a:r>
            <a:endParaRPr lang="en-US" dirty="0"/>
          </a:p>
        </p:txBody>
      </p:sp>
      <p:pic>
        <p:nvPicPr>
          <p:cNvPr id="4" name="Picture 4" descr="restriction enzymes 7.tiff"/>
          <p:cNvPicPr>
            <a:picLocks noChangeAspect="1"/>
          </p:cNvPicPr>
          <p:nvPr/>
        </p:nvPicPr>
        <p:blipFill>
          <a:blip r:embed="rId2" cstate="print"/>
          <a:srcRect t="13210" r="2220"/>
          <a:stretch>
            <a:fillRect/>
          </a:stretch>
        </p:blipFill>
        <p:spPr bwMode="auto">
          <a:xfrm>
            <a:off x="685800" y="1371600"/>
            <a:ext cx="7620000" cy="550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1" y="457200"/>
            <a:ext cx="5285804" cy="640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" y="2057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Write 200 words about the </a:t>
            </a:r>
            <a:r>
              <a:rPr lang="en-US" dirty="0" smtClean="0"/>
              <a:t>road map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3887941" y="490110"/>
            <a:ext cx="3214643" cy="5910690"/>
            <a:chOff x="3887941" y="490110"/>
            <a:chExt cx="3214643" cy="5910690"/>
          </a:xfrm>
        </p:grpSpPr>
        <p:grpSp>
          <p:nvGrpSpPr>
            <p:cNvPr id="3" name="Group 9"/>
            <p:cNvGrpSpPr/>
            <p:nvPr/>
          </p:nvGrpSpPr>
          <p:grpSpPr>
            <a:xfrm>
              <a:off x="3887941" y="490110"/>
              <a:ext cx="3214643" cy="5263845"/>
              <a:chOff x="6011159" y="687932"/>
              <a:chExt cx="3662869" cy="6170068"/>
            </a:xfrm>
          </p:grpSpPr>
          <p:sp>
            <p:nvSpPr>
              <p:cNvPr id="5" name="Cloud Callout 4"/>
              <p:cNvSpPr/>
              <p:nvPr/>
            </p:nvSpPr>
            <p:spPr>
              <a:xfrm rot="840542">
                <a:off x="6011159" y="687932"/>
                <a:ext cx="3662869" cy="2335920"/>
              </a:xfrm>
              <a:prstGeom prst="cloudCallout">
                <a:avLst>
                  <a:gd name="adj1" fmla="val 9722"/>
                  <a:gd name="adj2" fmla="val 6452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0" dirty="0" smtClean="0"/>
                  <a:t>?</a:t>
                </a:r>
                <a:endParaRPr lang="en-US" sz="11000" dirty="0"/>
              </a:p>
            </p:txBody>
          </p:sp>
          <p:pic>
            <p:nvPicPr>
              <p:cNvPr id="8195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096000" y="3600450"/>
                <a:ext cx="2867025" cy="3257550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sp>
          <p:nvSpPr>
            <p:cNvPr id="11" name="Rectangle 10"/>
            <p:cNvSpPr/>
            <p:nvPr/>
          </p:nvSpPr>
          <p:spPr>
            <a:xfrm>
              <a:off x="3962400" y="5867400"/>
              <a:ext cx="2514600" cy="53340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Question 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9868" t="34375" r="31479" b="23958"/>
          <a:stretch>
            <a:fillRect/>
          </a:stretch>
        </p:blipFill>
        <p:spPr bwMode="auto">
          <a:xfrm>
            <a:off x="0" y="1454727"/>
            <a:ext cx="8915400" cy="540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676400" y="381000"/>
            <a:ext cx="5791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The Nobel Prize in Physiology or Medicine 1978</a:t>
            </a:r>
          </a:p>
        </p:txBody>
      </p:sp>
      <p:sp>
        <p:nvSpPr>
          <p:cNvPr id="6" name="Rectangle 5"/>
          <p:cNvSpPr/>
          <p:nvPr/>
        </p:nvSpPr>
        <p:spPr>
          <a:xfrm>
            <a:off x="1600200" y="762000"/>
            <a:ext cx="5486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3"/>
              </a:rPr>
              <a:t>http://nobelprize.org/nobel_prizes/medicine/laureates/1978/#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037"/>
            <a:ext cx="8229600" cy="7159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Let me protect my self. </a:t>
            </a:r>
            <a:endParaRPr lang="en-US" dirty="0"/>
          </a:p>
        </p:txBody>
      </p:sp>
      <p:pic>
        <p:nvPicPr>
          <p:cNvPr id="4" name="Picture 4" descr="restriction enzymes 7.tiff"/>
          <p:cNvPicPr>
            <a:picLocks noChangeAspect="1"/>
          </p:cNvPicPr>
          <p:nvPr/>
        </p:nvPicPr>
        <p:blipFill>
          <a:blip r:embed="rId2" cstate="print"/>
          <a:srcRect t="13210" r="2220"/>
          <a:stretch>
            <a:fillRect/>
          </a:stretch>
        </p:blipFill>
        <p:spPr bwMode="auto">
          <a:xfrm>
            <a:off x="685800" y="1371600"/>
            <a:ext cx="7620000" cy="550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Distinguishing features of different types of restriction enzymes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2209800"/>
            <a:ext cx="9143999" cy="2376488"/>
            <a:chOff x="0" y="2209800"/>
            <a:chExt cx="9143999" cy="237648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271713"/>
              <a:ext cx="9143999" cy="23145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6" name="Straight Connector 5"/>
            <p:cNvCxnSpPr/>
            <p:nvPr/>
          </p:nvCxnSpPr>
          <p:spPr>
            <a:xfrm rot="5400000">
              <a:off x="-342900" y="3390900"/>
              <a:ext cx="23622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3086100" y="3404755"/>
              <a:ext cx="23622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5219700" y="3390900"/>
              <a:ext cx="23622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4572000" y="651944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MICROBIOLOGICAL REVIEWS, June 1993, p. 434-450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533400" y="5029200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Type I systems: have so far only been found in members of the family </a:t>
            </a:r>
            <a:r>
              <a:rPr lang="en-US" dirty="0" err="1" smtClean="0"/>
              <a:t>Enterobacteriaceae</a:t>
            </a:r>
            <a:r>
              <a:rPr lang="en-US" dirty="0" smtClean="0"/>
              <a:t>, with the exception of an early report of a member in </a:t>
            </a:r>
            <a:r>
              <a:rPr lang="en-US" i="1" dirty="0" err="1" smtClean="0"/>
              <a:t>Haemophilus</a:t>
            </a:r>
            <a:r>
              <a:rPr lang="en-US" i="1" dirty="0" smtClean="0"/>
              <a:t> </a:t>
            </a:r>
            <a:r>
              <a:rPr lang="en-US" i="1" dirty="0" err="1" smtClean="0"/>
              <a:t>influenzae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RM I: strains (K-12 and B) of E. coli</a:t>
            </a:r>
          </a:p>
          <a:p>
            <a:r>
              <a:rPr lang="en-US" dirty="0" smtClean="0"/>
              <a:t>RM II: </a:t>
            </a:r>
            <a:r>
              <a:rPr lang="en-US" dirty="0" err="1" smtClean="0"/>
              <a:t>BcgI</a:t>
            </a:r>
            <a:r>
              <a:rPr lang="en-US" dirty="0" smtClean="0"/>
              <a:t> and </a:t>
            </a:r>
            <a:r>
              <a:rPr lang="en-US" dirty="0" err="1" smtClean="0"/>
              <a:t>BplI</a:t>
            </a:r>
            <a:r>
              <a:rPr lang="en-US" dirty="0" smtClean="0"/>
              <a:t>, </a:t>
            </a:r>
            <a:r>
              <a:rPr lang="en-US" dirty="0" err="1" smtClean="0"/>
              <a:t>NaeI</a:t>
            </a:r>
            <a:r>
              <a:rPr lang="en-US" dirty="0" smtClean="0"/>
              <a:t>, </a:t>
            </a:r>
            <a:r>
              <a:rPr lang="en-US" dirty="0" err="1" smtClean="0"/>
              <a:t>NgoMIV</a:t>
            </a:r>
            <a:r>
              <a:rPr lang="en-US" dirty="0" smtClean="0"/>
              <a:t>, Eco57I, 		Bpu10I and </a:t>
            </a:r>
            <a:r>
              <a:rPr lang="en-US" dirty="0" err="1" smtClean="0"/>
              <a:t>BslI</a:t>
            </a:r>
            <a:endParaRPr lang="en-US" dirty="0" smtClean="0"/>
          </a:p>
          <a:p>
            <a:r>
              <a:rPr lang="en-US" dirty="0" smtClean="0"/>
              <a:t>RM IIS: </a:t>
            </a:r>
            <a:r>
              <a:rPr lang="en-US" dirty="0" err="1" smtClean="0"/>
              <a:t>FokI</a:t>
            </a:r>
            <a:endParaRPr lang="en-US" dirty="0" smtClean="0"/>
          </a:p>
          <a:p>
            <a:r>
              <a:rPr lang="en-US" dirty="0" smtClean="0"/>
              <a:t>RM III: EcoP15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1" y="1295400"/>
          <a:ext cx="8610599" cy="4077550"/>
        </p:xfrm>
        <a:graphic>
          <a:graphicData uri="http://schemas.openxmlformats.org/drawingml/2006/table">
            <a:tbl>
              <a:tblPr/>
              <a:tblGrid>
                <a:gridCol w="2209799"/>
                <a:gridCol w="2713002"/>
                <a:gridCol w="3687798"/>
              </a:tblGrid>
              <a:tr h="36124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/>
                        <a:t>Derivation of the EcoRI name</a:t>
                      </a:r>
                    </a:p>
                  </a:txBody>
                  <a:tcPr marL="90311" marR="90311" marT="45156" marB="451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44978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Abbreviation</a:t>
                      </a:r>
                    </a:p>
                  </a:txBody>
                  <a:tcPr marL="90311" marR="90311" marT="45156" marB="451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Meaning</a:t>
                      </a:r>
                    </a:p>
                  </a:txBody>
                  <a:tcPr marL="90311" marR="90311" marT="45156" marB="451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Description</a:t>
                      </a:r>
                    </a:p>
                  </a:txBody>
                  <a:tcPr marL="90311" marR="90311" marT="45156" marB="451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61244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E</a:t>
                      </a:r>
                      <a:endParaRPr lang="en-US" sz="1800"/>
                    </a:p>
                  </a:txBody>
                  <a:tcPr marL="90311" marR="90311" marT="45156" marB="451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/>
                        <a:t>Escherichia</a:t>
                      </a:r>
                      <a:endParaRPr lang="en-US" sz="1800"/>
                    </a:p>
                  </a:txBody>
                  <a:tcPr marL="90311" marR="90311" marT="45156" marB="451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genus</a:t>
                      </a:r>
                    </a:p>
                  </a:txBody>
                  <a:tcPr marL="90311" marR="90311" marT="45156" marB="451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DC"/>
                    </a:solidFill>
                  </a:tcPr>
                </a:tc>
              </a:tr>
              <a:tr h="361244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co</a:t>
                      </a:r>
                      <a:endParaRPr lang="en-US" sz="1800"/>
                    </a:p>
                  </a:txBody>
                  <a:tcPr marL="90311" marR="90311" marT="45156" marB="451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/>
                        <a:t>coli</a:t>
                      </a:r>
                      <a:endParaRPr lang="en-US" sz="1800"/>
                    </a:p>
                  </a:txBody>
                  <a:tcPr marL="90311" marR="90311" marT="45156" marB="451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species</a:t>
                      </a:r>
                    </a:p>
                  </a:txBody>
                  <a:tcPr marL="90311" marR="90311" marT="45156" marB="451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DC"/>
                    </a:solidFill>
                  </a:tcPr>
                </a:tc>
              </a:tr>
              <a:tr h="361244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R</a:t>
                      </a:r>
                      <a:endParaRPr lang="en-US" sz="1800"/>
                    </a:p>
                  </a:txBody>
                  <a:tcPr marL="90311" marR="90311" marT="45156" marB="451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RY13</a:t>
                      </a:r>
                    </a:p>
                  </a:txBody>
                  <a:tcPr marL="90311" marR="90311" marT="45156" marB="451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strain</a:t>
                      </a:r>
                    </a:p>
                  </a:txBody>
                  <a:tcPr marL="90311" marR="90311" marT="45156" marB="451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DC"/>
                    </a:solidFill>
                  </a:tcPr>
                </a:tc>
              </a:tr>
              <a:tr h="1174044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I</a:t>
                      </a:r>
                      <a:endParaRPr lang="en-US" sz="1800"/>
                    </a:p>
                  </a:txBody>
                  <a:tcPr marL="90311" marR="90311" marT="45156" marB="451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First identified</a:t>
                      </a:r>
                    </a:p>
                  </a:txBody>
                  <a:tcPr marL="90311" marR="90311" marT="45156" marB="451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order of identification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in the bacterium</a:t>
                      </a:r>
                    </a:p>
                  </a:txBody>
                  <a:tcPr marL="90311" marR="90311" marT="45156" marB="451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DC"/>
                    </a:solidFill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Specificities of type I restriction enzymes</a:t>
            </a:r>
            <a:endParaRPr lang="en-US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685800"/>
            <a:ext cx="3657600" cy="500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791200"/>
            <a:ext cx="50768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72000" y="651944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MICROBIOLOGICAL REVIEWS, June 1993, p. 434-450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Genetic organization of </a:t>
            </a:r>
            <a:r>
              <a:rPr lang="en-US" i="1" dirty="0" err="1" smtClean="0"/>
              <a:t>hsd</a:t>
            </a:r>
            <a:r>
              <a:rPr lang="en-US" i="1" dirty="0" smtClean="0"/>
              <a:t> </a:t>
            </a:r>
            <a:r>
              <a:rPr lang="en-US" dirty="0" smtClean="0"/>
              <a:t>gene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96962"/>
            <a:ext cx="695155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0" y="651944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MICROBIOLOGICAL REVIEWS, June 1993, p. 434-450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1828800" y="5257800"/>
            <a:ext cx="624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hsdS</a:t>
            </a:r>
            <a:r>
              <a:rPr lang="en-US" dirty="0" smtClean="0"/>
              <a:t>: specificity determinant for </a:t>
            </a:r>
            <a:r>
              <a:rPr lang="en-US" dirty="0" err="1" smtClean="0"/>
              <a:t>hsdM</a:t>
            </a:r>
            <a:r>
              <a:rPr lang="en-US" dirty="0" smtClean="0"/>
              <a:t> and </a:t>
            </a:r>
            <a:r>
              <a:rPr lang="en-US" dirty="0" err="1" smtClean="0"/>
              <a:t>hsdR</a:t>
            </a:r>
            <a:endParaRPr lang="en-US" dirty="0" smtClean="0"/>
          </a:p>
          <a:p>
            <a:r>
              <a:rPr lang="en-US" dirty="0" err="1" smtClean="0"/>
              <a:t>hsdR</a:t>
            </a:r>
            <a:r>
              <a:rPr lang="en-US" dirty="0" smtClean="0"/>
              <a:t>: Host Restriction</a:t>
            </a:r>
          </a:p>
          <a:p>
            <a:r>
              <a:rPr lang="en-US" dirty="0" err="1" smtClean="0"/>
              <a:t>hsdM</a:t>
            </a:r>
            <a:r>
              <a:rPr lang="en-US" dirty="0" smtClean="0"/>
              <a:t>: host modification; DNA </a:t>
            </a:r>
            <a:r>
              <a:rPr lang="en-US" dirty="0" err="1" smtClean="0"/>
              <a:t>methylase</a:t>
            </a:r>
            <a:r>
              <a:rPr lang="en-US" dirty="0" smtClean="0"/>
              <a:t> 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Eu</a:t>
            </a:r>
            <a:r>
              <a:rPr lang="en-US" dirty="0" smtClean="0"/>
              <a:t> and pro-</a:t>
            </a:r>
            <a:r>
              <a:rPr lang="en-US" dirty="0" err="1" smtClean="0"/>
              <a:t>karyotes</a:t>
            </a:r>
            <a:r>
              <a:rPr lang="en-US" dirty="0" smtClean="0"/>
              <a:t> </a:t>
            </a:r>
            <a:r>
              <a:rPr lang="en-US" dirty="0" err="1" smtClean="0"/>
              <a:t>methylation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 smtClean="0"/>
              <a:t>The mammalian enzymes </a:t>
            </a:r>
            <a:r>
              <a:rPr lang="en-US" sz="2000" dirty="0" err="1" smtClean="0"/>
              <a:t>methylate</a:t>
            </a:r>
            <a:r>
              <a:rPr lang="en-US" sz="2000" dirty="0" smtClean="0"/>
              <a:t> the cytosine in mainly CG sequences to 5-methylcytosine (5-meC), but they do it efficiently only if the cytosine in the opposite strand already bears a methyl residue. The result is that CG sequences that are </a:t>
            </a:r>
            <a:r>
              <a:rPr lang="en-US" sz="2000" dirty="0" err="1" smtClean="0"/>
              <a:t>methylated</a:t>
            </a:r>
            <a:r>
              <a:rPr lang="en-US" sz="2000" dirty="0" smtClean="0"/>
              <a:t> perpetuate their </a:t>
            </a:r>
            <a:r>
              <a:rPr lang="en-US" sz="2000" dirty="0" err="1" smtClean="0"/>
              <a:t>methylated</a:t>
            </a:r>
            <a:r>
              <a:rPr lang="en-US" sz="2000" dirty="0" smtClean="0"/>
              <a:t> state following DNA replication whereas </a:t>
            </a:r>
            <a:r>
              <a:rPr lang="en-US" sz="2000" dirty="0" err="1"/>
              <a:t>u</a:t>
            </a:r>
            <a:r>
              <a:rPr lang="en-US" sz="2000" dirty="0" err="1" smtClean="0"/>
              <a:t>nmethylated</a:t>
            </a:r>
            <a:r>
              <a:rPr lang="en-US" sz="2000" dirty="0" smtClean="0"/>
              <a:t> CG sequences normally remain </a:t>
            </a:r>
            <a:r>
              <a:rPr lang="en-US" sz="2000" dirty="0" err="1" smtClean="0"/>
              <a:t>nonmethylated</a:t>
            </a:r>
            <a:r>
              <a:rPr lang="en-US" sz="2000" dirty="0" smtClean="0"/>
              <a:t>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Most prokaryotic DNA </a:t>
            </a:r>
            <a:r>
              <a:rPr lang="en-US" sz="2000" dirty="0" err="1" smtClean="0"/>
              <a:t>methylases</a:t>
            </a:r>
            <a:r>
              <a:rPr lang="en-US" sz="2000" dirty="0" smtClean="0"/>
              <a:t> behave quite differently. They show no marked preference for </a:t>
            </a:r>
            <a:r>
              <a:rPr lang="en-US" sz="2000" dirty="0" err="1" smtClean="0"/>
              <a:t>hemimethylated</a:t>
            </a:r>
            <a:r>
              <a:rPr lang="en-US" sz="2000" dirty="0" smtClean="0"/>
              <a:t> over </a:t>
            </a:r>
            <a:r>
              <a:rPr lang="en-US" sz="2000" dirty="0" err="1" smtClean="0"/>
              <a:t>nonmethylated</a:t>
            </a:r>
            <a:r>
              <a:rPr lang="en-US" sz="2000" dirty="0" smtClean="0"/>
              <a:t> DNA and therefore have the properties expected for the postulated de novo eukaryotic enzyme. (RM I)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572000" y="651944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MICROBIOLOGICAL REVIEWS, June 1993, p. 434-450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2969</TotalTime>
  <Words>504</Words>
  <Application>Microsoft Office PowerPoint</Application>
  <PresentationFormat>On-screen Show (4:3)</PresentationFormat>
  <Paragraphs>63</Paragraphs>
  <Slides>19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DNA Restriction and mechanism</vt:lpstr>
      <vt:lpstr>Slide 2</vt:lpstr>
      <vt:lpstr>Slide 3</vt:lpstr>
      <vt:lpstr>Distinguishing features of different types of restriction enzymes</vt:lpstr>
      <vt:lpstr>Example</vt:lpstr>
      <vt:lpstr>Slide 6</vt:lpstr>
      <vt:lpstr>Specificities of type I restriction enzymes</vt:lpstr>
      <vt:lpstr>Genetic organization of hsd gene</vt:lpstr>
      <vt:lpstr>Eu and pro-karyotes methylation</vt:lpstr>
      <vt:lpstr>RE and their evolutionary history</vt:lpstr>
      <vt:lpstr>Methylation of nucleotides</vt:lpstr>
      <vt:lpstr>Breakthrough in analysis of DNA methylation</vt:lpstr>
      <vt:lpstr>Slide 13</vt:lpstr>
      <vt:lpstr>Examples of phage antirestriction mechanisms</vt:lpstr>
      <vt:lpstr>RESTRICTION SYSTEMS SPECIFIC FOR MODIFIED DNA DpnI and DpnII</vt:lpstr>
      <vt:lpstr>Evolutionary interactions between T-even phages and their hosts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Restriction and mechanism</dc:title>
  <dc:creator>Gaurav</dc:creator>
  <cp:lastModifiedBy>resistant</cp:lastModifiedBy>
  <cp:revision>17</cp:revision>
  <dcterms:created xsi:type="dcterms:W3CDTF">2011-01-09T18:13:14Z</dcterms:created>
  <dcterms:modified xsi:type="dcterms:W3CDTF">2011-09-03T19:49:18Z</dcterms:modified>
</cp:coreProperties>
</file>